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3" r:id="rId1"/>
    <p:sldMasterId id="2147483694" r:id="rId2"/>
  </p:sldMasterIdLst>
  <p:notesMasterIdLst>
    <p:notesMasterId r:id="rId1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13"/>
      <p:bold r:id="rId14"/>
      <p:italic r:id="rId15"/>
      <p:boldItalic r:id="rId16"/>
    </p:embeddedFont>
    <p:embeddedFont>
      <p:font typeface="Nunito" pitchFamily="2" charset="77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94725"/>
  </p:normalViewPr>
  <p:slideViewPr>
    <p:cSldViewPr snapToGrid="0">
      <p:cViewPr varScale="1">
        <p:scale>
          <a:sx n="117" d="100"/>
          <a:sy n="117" d="100"/>
        </p:scale>
        <p:origin x="168" y="5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1a049ecf15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1a049ecf15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eb010d44f0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eb010d44f0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eb010d44f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eb010d44f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1a049ecf1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1a049ecf1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eb010d44f0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eb010d44f0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1a049ecf15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1a049ecf15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1a049ecf15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1a049ecf15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eb010d44f0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eb010d44f0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eb010d44f0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eb010d44f0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miMoveApp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hyperlink" Target="https://www.linkedin.com/company/mimoveapp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mimoveapp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://www.mimoveapp.com" TargetMode="External"/><Relationship Id="rId10" Type="http://schemas.openxmlformats.org/officeDocument/2006/relationships/image" Target="../media/image6.png"/><Relationship Id="rId4" Type="http://schemas.openxmlformats.org/officeDocument/2006/relationships/hyperlink" Target="mailto:team@mimoveapp.com" TargetMode="External"/><Relationship Id="rId9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miMoveApp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hyperlink" Target="https://www.linkedin.com/company/mimoveapp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acebook.com/mimoveapp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://www.mimoveapp.com" TargetMode="External"/><Relationship Id="rId10" Type="http://schemas.openxmlformats.org/officeDocument/2006/relationships/image" Target="../media/image6.png"/><Relationship Id="rId4" Type="http://schemas.openxmlformats.org/officeDocument/2006/relationships/hyperlink" Target="mailto:team@mimoveapp.com" TargetMode="External"/><Relationship Id="rId9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Move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 b="1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85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0"/>
              <a:buNone/>
              <a:defRPr sz="20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EFEFEF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2"/>
          <p:cNvSpPr txBox="1"/>
          <p:nvPr/>
        </p:nvSpPr>
        <p:spPr>
          <a:xfrm>
            <a:off x="371475" y="-285750"/>
            <a:ext cx="1895400" cy="33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0">
                <a:solidFill>
                  <a:srgbClr val="9DE0FF"/>
                </a:solidFill>
              </a:rPr>
              <a:t>“</a:t>
            </a:r>
            <a:endParaRPr sz="40000">
              <a:solidFill>
                <a:srgbClr val="9DE0FF"/>
              </a:solidFill>
            </a:endParaRPr>
          </a:p>
        </p:txBody>
      </p:sp>
      <p:sp>
        <p:nvSpPr>
          <p:cNvPr id="49" name="Google Shape;49;p12"/>
          <p:cNvSpPr txBox="1"/>
          <p:nvPr/>
        </p:nvSpPr>
        <p:spPr>
          <a:xfrm>
            <a:off x="6610350" y="1933575"/>
            <a:ext cx="2000100" cy="33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0">
                <a:solidFill>
                  <a:srgbClr val="9DE0FF"/>
                </a:solidFill>
              </a:rPr>
              <a:t>”</a:t>
            </a:r>
            <a:endParaRPr sz="40000">
              <a:solidFill>
                <a:srgbClr val="9DE0FF"/>
              </a:solidFill>
            </a:endParaRPr>
          </a:p>
        </p:txBody>
      </p:sp>
      <p:sp>
        <p:nvSpPr>
          <p:cNvPr id="50" name="Google Shape;50;p1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BLANK_2">
    <p:bg>
      <p:bgPr>
        <a:solidFill>
          <a:srgbClr val="EFEFE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/>
          <p:nvPr/>
        </p:nvSpPr>
        <p:spPr>
          <a:xfrm>
            <a:off x="352425" y="-514350"/>
            <a:ext cx="3038400" cy="71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0" b="1">
                <a:solidFill>
                  <a:srgbClr val="9DE0FF"/>
                </a:solidFill>
              </a:rPr>
              <a:t>1</a:t>
            </a:r>
            <a:endParaRPr sz="40000" b="1">
              <a:solidFill>
                <a:srgbClr val="9DE0FF"/>
              </a:solidFill>
            </a:endParaRPr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1"/>
          </p:nvPr>
        </p:nvSpPr>
        <p:spPr>
          <a:xfrm>
            <a:off x="3390825" y="1486800"/>
            <a:ext cx="49299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3390825" y="673625"/>
            <a:ext cx="544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1">
    <p:bg>
      <p:bgPr>
        <a:solidFill>
          <a:srgbClr val="EFEFEF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/>
          <p:nvPr/>
        </p:nvSpPr>
        <p:spPr>
          <a:xfrm>
            <a:off x="352425" y="-514350"/>
            <a:ext cx="3038400" cy="71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0" b="1">
                <a:solidFill>
                  <a:srgbClr val="9DE0FF"/>
                </a:solidFill>
              </a:rPr>
              <a:t>2</a:t>
            </a:r>
            <a:endParaRPr sz="40000" b="1">
              <a:solidFill>
                <a:srgbClr val="9DE0FF"/>
              </a:solidFill>
            </a:endParaRPr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1"/>
          </p:nvPr>
        </p:nvSpPr>
        <p:spPr>
          <a:xfrm>
            <a:off x="3390825" y="1486800"/>
            <a:ext cx="49299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title"/>
          </p:nvPr>
        </p:nvSpPr>
        <p:spPr>
          <a:xfrm>
            <a:off x="3390825" y="673625"/>
            <a:ext cx="544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">
  <p:cSld name="BLANK_1_1">
    <p:bg>
      <p:bgPr>
        <a:solidFill>
          <a:srgbClr val="EFEFEF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/>
          <p:nvPr/>
        </p:nvSpPr>
        <p:spPr>
          <a:xfrm>
            <a:off x="352425" y="-514350"/>
            <a:ext cx="3038400" cy="71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0" b="1">
                <a:solidFill>
                  <a:srgbClr val="9DE0FF"/>
                </a:solidFill>
              </a:rPr>
              <a:t>3</a:t>
            </a:r>
            <a:endParaRPr sz="40000" b="1">
              <a:solidFill>
                <a:srgbClr val="9DE0FF"/>
              </a:solidFill>
            </a:endParaRPr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1"/>
          </p:nvPr>
        </p:nvSpPr>
        <p:spPr>
          <a:xfrm>
            <a:off x="3390825" y="1486800"/>
            <a:ext cx="49299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title"/>
          </p:nvPr>
        </p:nvSpPr>
        <p:spPr>
          <a:xfrm>
            <a:off x="3390825" y="673625"/>
            <a:ext cx="544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bg>
      <p:bgPr>
        <a:solidFill>
          <a:srgbClr val="EFEFEF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Google Shape;64;p16"/>
          <p:cNvCxnSpPr/>
          <p:nvPr/>
        </p:nvCxnSpPr>
        <p:spPr>
          <a:xfrm>
            <a:off x="76200" y="1790675"/>
            <a:ext cx="52578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5" name="Google Shape;65;p16" descr="linkedin-logo.png">
            <a:hlinkClick r:id="rId2"/>
          </p:cNvPr>
          <p:cNvPicPr preferRelativeResize="0"/>
          <p:nvPr/>
        </p:nvPicPr>
        <p:blipFill rotWithShape="1">
          <a:blip r:embed="rId3">
            <a:alphaModFix amt="39000"/>
          </a:blip>
          <a:srcRect/>
          <a:stretch/>
        </p:blipFill>
        <p:spPr>
          <a:xfrm>
            <a:off x="3346570" y="3908454"/>
            <a:ext cx="696361" cy="696361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6"/>
          <p:cNvSpPr txBox="1"/>
          <p:nvPr/>
        </p:nvSpPr>
        <p:spPr>
          <a:xfrm>
            <a:off x="2422339" y="1841719"/>
            <a:ext cx="4299300" cy="18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500" b="1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511F"/>
              </a:buClr>
              <a:buSzPts val="1600"/>
              <a:buFont typeface="Arial"/>
              <a:buNone/>
            </a:pPr>
            <a:r>
              <a:rPr lang="en-GB" sz="1600" i="0" u="sng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team@mimoveapp.com</a:t>
            </a:r>
            <a:endParaRPr sz="5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i="0" u="sng" strike="noStrike" cap="non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511F"/>
              </a:buClr>
              <a:buSzPts val="1600"/>
              <a:buFont typeface="Arial"/>
              <a:buNone/>
            </a:pPr>
            <a:r>
              <a:rPr lang="en-GB" sz="1600" i="0" u="sng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www.mimoveapp.com</a:t>
            </a:r>
            <a:endParaRPr sz="5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511F"/>
              </a:buClr>
              <a:buSzPts val="1600"/>
              <a:buFont typeface="Arial"/>
              <a:buNone/>
            </a:pPr>
            <a:endParaRPr sz="5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4511F"/>
              </a:buClr>
              <a:buSzPts val="1600"/>
              <a:buFont typeface="Arial"/>
              <a:buNone/>
            </a:pPr>
            <a:endParaRPr sz="5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4511F"/>
              </a:buClr>
              <a:buSzPts val="1600"/>
              <a:buFont typeface="Arial"/>
              <a:buNone/>
            </a:pPr>
            <a:endParaRPr sz="5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4511F"/>
              </a:buClr>
              <a:buSzPts val="1600"/>
              <a:buFont typeface="Arial"/>
              <a:buNone/>
            </a:pPr>
            <a:r>
              <a:rPr lang="en-GB" sz="16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@mimoveapp</a:t>
            </a:r>
            <a:endParaRPr sz="5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i="0" u="sng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67" name="Google Shape;67;p16" descr="facebook-circular-logo.png">
            <a:hlinkClick r:id="rId6"/>
          </p:cNvPr>
          <p:cNvPicPr preferRelativeResize="0"/>
          <p:nvPr/>
        </p:nvPicPr>
        <p:blipFill rotWithShape="1">
          <a:blip r:embed="rId7">
            <a:alphaModFix amt="39000"/>
          </a:blip>
          <a:srcRect/>
          <a:stretch/>
        </p:blipFill>
        <p:spPr>
          <a:xfrm>
            <a:off x="1435847" y="3908454"/>
            <a:ext cx="696361" cy="696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6" descr="twitter.png">
            <a:hlinkClick r:id="rId8"/>
          </p:cNvPr>
          <p:cNvPicPr preferRelativeResize="0"/>
          <p:nvPr/>
        </p:nvPicPr>
        <p:blipFill rotWithShape="1">
          <a:blip r:embed="rId9">
            <a:alphaModFix amt="39000"/>
          </a:blip>
          <a:srcRect/>
          <a:stretch/>
        </p:blipFill>
        <p:spPr>
          <a:xfrm>
            <a:off x="5257292" y="3908454"/>
            <a:ext cx="696361" cy="69636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6"/>
          <p:cNvSpPr txBox="1"/>
          <p:nvPr/>
        </p:nvSpPr>
        <p:spPr>
          <a:xfrm>
            <a:off x="2664332" y="1133538"/>
            <a:ext cx="38154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511F"/>
              </a:buClr>
              <a:buSzPts val="2100"/>
              <a:buFont typeface="Arial"/>
              <a:buNone/>
            </a:pPr>
            <a:r>
              <a:rPr lang="en-GB" sz="2100" b="1" i="0" u="none" strike="noStrike" cap="none">
                <a:solidFill>
                  <a:srgbClr val="F4511F"/>
                </a:solidFill>
                <a:latin typeface="Calibri"/>
                <a:ea typeface="Calibri"/>
                <a:cs typeface="Calibri"/>
                <a:sym typeface="Calibri"/>
              </a:rPr>
              <a:t>Making the world more active</a:t>
            </a:r>
            <a:endParaRPr sz="5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" name="Google Shape;70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314725" y="462500"/>
            <a:ext cx="25146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827451" y="3837549"/>
            <a:ext cx="928599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Move slides" type="title">
  <p:cSld name="TITLE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 b="1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"/>
              <a:buNone/>
              <a:defRPr sz="2800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EFEFE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cxnSp>
        <p:nvCxnSpPr>
          <p:cNvPr id="81" name="Google Shape;81;p19"/>
          <p:cNvCxnSpPr/>
          <p:nvPr/>
        </p:nvCxnSpPr>
        <p:spPr>
          <a:xfrm>
            <a:off x="76200" y="3162275"/>
            <a:ext cx="52578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85" name="Google Shape;85;p20"/>
          <p:cNvCxnSpPr/>
          <p:nvPr/>
        </p:nvCxnSpPr>
        <p:spPr>
          <a:xfrm>
            <a:off x="76200" y="1104875"/>
            <a:ext cx="52578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cxnSp>
        <p:nvCxnSpPr>
          <p:cNvPr id="90" name="Google Shape;90;p21"/>
          <p:cNvCxnSpPr/>
          <p:nvPr/>
        </p:nvCxnSpPr>
        <p:spPr>
          <a:xfrm>
            <a:off x="76200" y="1104875"/>
            <a:ext cx="52578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EFEFEF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cxnSp>
        <p:nvCxnSpPr>
          <p:cNvPr id="14" name="Google Shape;14;p3"/>
          <p:cNvCxnSpPr/>
          <p:nvPr/>
        </p:nvCxnSpPr>
        <p:spPr>
          <a:xfrm>
            <a:off x="76200" y="3162275"/>
            <a:ext cx="52578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bg>
      <p:bgPr>
        <a:solidFill>
          <a:schemeClr val="dk2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4" name="Google Shape;94;p2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cxnSp>
        <p:nvCxnSpPr>
          <p:cNvPr id="95" name="Google Shape;95;p22"/>
          <p:cNvCxnSpPr/>
          <p:nvPr/>
        </p:nvCxnSpPr>
        <p:spPr>
          <a:xfrm>
            <a:off x="76200" y="1104875"/>
            <a:ext cx="52578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 1">
  <p:cSld name="TITLE_AND_TWO_COLUMNS_1_1">
    <p:bg>
      <p:bgPr>
        <a:solidFill>
          <a:schemeClr val="dk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9" name="Google Shape;99;p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cxnSp>
        <p:nvCxnSpPr>
          <p:cNvPr id="100" name="Google Shape;100;p23"/>
          <p:cNvCxnSpPr/>
          <p:nvPr/>
        </p:nvCxnSpPr>
        <p:spPr>
          <a:xfrm>
            <a:off x="76200" y="1104875"/>
            <a:ext cx="52578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103" name="Google Shape;103;p24"/>
          <p:cNvCxnSpPr/>
          <p:nvPr/>
        </p:nvCxnSpPr>
        <p:spPr>
          <a:xfrm>
            <a:off x="76200" y="1104875"/>
            <a:ext cx="52578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5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6" name="Google Shape;106;p25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42795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cxnSp>
        <p:nvCxnSpPr>
          <p:cNvPr id="107" name="Google Shape;107;p25"/>
          <p:cNvCxnSpPr/>
          <p:nvPr/>
        </p:nvCxnSpPr>
        <p:spPr>
          <a:xfrm rot="-59924">
            <a:off x="76285" y="1333463"/>
            <a:ext cx="2375161" cy="56107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"/>
          <p:cNvSpPr/>
          <p:nvPr/>
        </p:nvSpPr>
        <p:spPr>
          <a:xfrm>
            <a:off x="5562900" y="-612150"/>
            <a:ext cx="6367800" cy="6367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111" name="Google Shape;111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9300" y="4317225"/>
            <a:ext cx="676275" cy="67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117" name="Google Shape;117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70325" y="4326750"/>
            <a:ext cx="676275" cy="67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_TITLE_AND_DESCRIPTION_1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8"/>
          <p:cNvSpPr/>
          <p:nvPr/>
        </p:nvSpPr>
        <p:spPr>
          <a:xfrm>
            <a:off x="210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123" name="Google Shape;123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70325" y="4326750"/>
            <a:ext cx="676275" cy="67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">
  <p:cSld name="TITLE_AND_BODY_1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9"/>
          <p:cNvSpPr/>
          <p:nvPr/>
        </p:nvSpPr>
        <p:spPr>
          <a:xfrm>
            <a:off x="2100" y="2757225"/>
            <a:ext cx="9144000" cy="2386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6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128" name="Google Shape;128;p29"/>
          <p:cNvCxnSpPr/>
          <p:nvPr/>
        </p:nvCxnSpPr>
        <p:spPr>
          <a:xfrm>
            <a:off x="76200" y="1104875"/>
            <a:ext cx="52578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cxnSp>
        <p:nvCxnSpPr>
          <p:cNvPr id="131" name="Google Shape;131;p30"/>
          <p:cNvCxnSpPr/>
          <p:nvPr/>
        </p:nvCxnSpPr>
        <p:spPr>
          <a:xfrm>
            <a:off x="76200" y="4152875"/>
            <a:ext cx="52578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kateboarder">
  <p:cSld name="CAPTION_ONLY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6"/>
            <a:ext cx="9144002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31"/>
          <p:cNvSpPr/>
          <p:nvPr/>
        </p:nvSpPr>
        <p:spPr>
          <a:xfrm flipH="1">
            <a:off x="0" y="748627"/>
            <a:ext cx="4512878" cy="4394872"/>
          </a:xfrm>
          <a:custGeom>
            <a:avLst/>
            <a:gdLst/>
            <a:ahLst/>
            <a:cxnLst/>
            <a:rect l="l" t="t" r="r" b="b"/>
            <a:pathLst>
              <a:path w="1333" h="1298" extrusionOk="0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rgbClr val="FFFFFF">
              <a:alpha val="749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1"/>
          <p:cNvSpPr txBox="1">
            <a:spLocks noGrp="1"/>
          </p:cNvSpPr>
          <p:nvPr>
            <p:ph type="title"/>
          </p:nvPr>
        </p:nvSpPr>
        <p:spPr>
          <a:xfrm>
            <a:off x="654600" y="141285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body" idx="1"/>
          </p:nvPr>
        </p:nvSpPr>
        <p:spPr>
          <a:xfrm>
            <a:off x="191850" y="2265900"/>
            <a:ext cx="3733500" cy="22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pic>
        <p:nvPicPr>
          <p:cNvPr id="137" name="Google Shape;13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0325" y="4326750"/>
            <a:ext cx="676275" cy="67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18" name="Google Shape;18;p4"/>
          <p:cNvCxnSpPr/>
          <p:nvPr/>
        </p:nvCxnSpPr>
        <p:spPr>
          <a:xfrm>
            <a:off x="76200" y="1104875"/>
            <a:ext cx="52578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rate">
  <p:cSld name="CUSTOM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32"/>
          <p:cNvSpPr/>
          <p:nvPr/>
        </p:nvSpPr>
        <p:spPr>
          <a:xfrm flipH="1">
            <a:off x="1" y="748631"/>
            <a:ext cx="4512878" cy="4394869"/>
          </a:xfrm>
          <a:custGeom>
            <a:avLst/>
            <a:gdLst/>
            <a:ahLst/>
            <a:cxnLst/>
            <a:rect l="l" t="t" r="r" b="b"/>
            <a:pathLst>
              <a:path w="1333" h="1298" extrusionOk="0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rgbClr val="FFFFFF">
              <a:alpha val="749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32"/>
          <p:cNvSpPr txBox="1">
            <a:spLocks noGrp="1"/>
          </p:cNvSpPr>
          <p:nvPr>
            <p:ph type="title"/>
          </p:nvPr>
        </p:nvSpPr>
        <p:spPr>
          <a:xfrm>
            <a:off x="654600" y="141285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body" idx="1"/>
          </p:nvPr>
        </p:nvSpPr>
        <p:spPr>
          <a:xfrm>
            <a:off x="191850" y="2265900"/>
            <a:ext cx="3733500" cy="22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pic>
        <p:nvPicPr>
          <p:cNvPr id="143" name="Google Shape;14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0325" y="4326750"/>
            <a:ext cx="676275" cy="67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rate 1">
  <p:cSld name="CUSTOM_2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" y="-549312"/>
            <a:ext cx="10904975" cy="6134026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33"/>
          <p:cNvSpPr/>
          <p:nvPr/>
        </p:nvSpPr>
        <p:spPr>
          <a:xfrm flipH="1">
            <a:off x="1" y="748631"/>
            <a:ext cx="4512878" cy="4394869"/>
          </a:xfrm>
          <a:custGeom>
            <a:avLst/>
            <a:gdLst/>
            <a:ahLst/>
            <a:cxnLst/>
            <a:rect l="l" t="t" r="r" b="b"/>
            <a:pathLst>
              <a:path w="1333" h="1298" extrusionOk="0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rgbClr val="FFFFFF">
              <a:alpha val="749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33"/>
          <p:cNvSpPr txBox="1">
            <a:spLocks noGrp="1"/>
          </p:cNvSpPr>
          <p:nvPr>
            <p:ph type="title"/>
          </p:nvPr>
        </p:nvSpPr>
        <p:spPr>
          <a:xfrm>
            <a:off x="654600" y="141285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191850" y="2265900"/>
            <a:ext cx="3733500" cy="22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pic>
        <p:nvPicPr>
          <p:cNvPr id="149" name="Google Shape;14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0325" y="4326750"/>
            <a:ext cx="676275" cy="67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clist">
  <p:cSld name="CUSTOM_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34"/>
          <p:cNvSpPr/>
          <p:nvPr/>
        </p:nvSpPr>
        <p:spPr>
          <a:xfrm flipH="1">
            <a:off x="1" y="748631"/>
            <a:ext cx="4512878" cy="4394869"/>
          </a:xfrm>
          <a:custGeom>
            <a:avLst/>
            <a:gdLst/>
            <a:ahLst/>
            <a:cxnLst/>
            <a:rect l="l" t="t" r="r" b="b"/>
            <a:pathLst>
              <a:path w="1333" h="1298" extrusionOk="0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rgbClr val="FFFFFF">
              <a:alpha val="749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54600" y="141285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>
            <a:off x="191850" y="2265900"/>
            <a:ext cx="3733500" cy="22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pic>
        <p:nvPicPr>
          <p:cNvPr id="155" name="Google Shape;15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0325" y="4326750"/>
            <a:ext cx="676275" cy="67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rate 2">
  <p:cSld name="CUSTOM_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80975"/>
            <a:ext cx="9465774" cy="532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5"/>
          <p:cNvSpPr/>
          <p:nvPr/>
        </p:nvSpPr>
        <p:spPr>
          <a:xfrm flipH="1">
            <a:off x="1" y="748631"/>
            <a:ext cx="4512878" cy="4394869"/>
          </a:xfrm>
          <a:custGeom>
            <a:avLst/>
            <a:gdLst/>
            <a:ahLst/>
            <a:cxnLst/>
            <a:rect l="l" t="t" r="r" b="b"/>
            <a:pathLst>
              <a:path w="1333" h="1298" extrusionOk="0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rgbClr val="FFFFFF">
              <a:alpha val="749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>
            <a:off x="654600" y="141285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>
            <a:off x="191850" y="2265900"/>
            <a:ext cx="3733500" cy="22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pic>
        <p:nvPicPr>
          <p:cNvPr id="161" name="Google Shape;16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0325" y="4326750"/>
            <a:ext cx="676275" cy="67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6"/>
          <p:cNvSpPr txBox="1">
            <a:spLocks noGrp="1"/>
          </p:cNvSpPr>
          <p:nvPr>
            <p:ph type="title" hasCustomPrompt="1"/>
          </p:nvPr>
        </p:nvSpPr>
        <p:spPr>
          <a:xfrm>
            <a:off x="311700" y="12585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0"/>
              <a:buNone/>
              <a:defRPr sz="20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4" name="Google Shape;164;p3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type="blank">
  <p:cSld name="BLANK">
    <p:bg>
      <p:bgPr>
        <a:solidFill>
          <a:srgbClr val="EFEFEF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7"/>
          <p:cNvSpPr txBox="1"/>
          <p:nvPr/>
        </p:nvSpPr>
        <p:spPr>
          <a:xfrm>
            <a:off x="371475" y="-285750"/>
            <a:ext cx="1895400" cy="33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0">
                <a:solidFill>
                  <a:srgbClr val="9DE0FF"/>
                </a:solidFill>
              </a:rPr>
              <a:t>“</a:t>
            </a:r>
            <a:endParaRPr sz="40000">
              <a:solidFill>
                <a:srgbClr val="9DE0FF"/>
              </a:solidFill>
            </a:endParaRPr>
          </a:p>
        </p:txBody>
      </p:sp>
      <p:sp>
        <p:nvSpPr>
          <p:cNvPr id="167" name="Google Shape;167;p37"/>
          <p:cNvSpPr txBox="1"/>
          <p:nvPr/>
        </p:nvSpPr>
        <p:spPr>
          <a:xfrm>
            <a:off x="6610350" y="1933575"/>
            <a:ext cx="2000100" cy="33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0">
                <a:solidFill>
                  <a:srgbClr val="9DE0FF"/>
                </a:solidFill>
              </a:rPr>
              <a:t>”</a:t>
            </a:r>
            <a:endParaRPr sz="40000">
              <a:solidFill>
                <a:srgbClr val="9DE0FF"/>
              </a:solidFill>
            </a:endParaRPr>
          </a:p>
        </p:txBody>
      </p:sp>
      <p:sp>
        <p:nvSpPr>
          <p:cNvPr id="168" name="Google Shape;168;p3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">
  <p:cSld name="BLANK_2">
    <p:bg>
      <p:bgPr>
        <a:solidFill>
          <a:srgbClr val="EFEFEF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8"/>
          <p:cNvSpPr txBox="1"/>
          <p:nvPr/>
        </p:nvSpPr>
        <p:spPr>
          <a:xfrm>
            <a:off x="352425" y="-514350"/>
            <a:ext cx="3038400" cy="71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0" b="1">
                <a:solidFill>
                  <a:srgbClr val="9DE0FF"/>
                </a:solidFill>
              </a:rPr>
              <a:t>1</a:t>
            </a:r>
            <a:endParaRPr sz="40000" b="1">
              <a:solidFill>
                <a:srgbClr val="9DE0FF"/>
              </a:solidFill>
            </a:endParaRPr>
          </a:p>
        </p:txBody>
      </p:sp>
      <p:sp>
        <p:nvSpPr>
          <p:cNvPr id="171" name="Google Shape;171;p38"/>
          <p:cNvSpPr txBox="1">
            <a:spLocks noGrp="1"/>
          </p:cNvSpPr>
          <p:nvPr>
            <p:ph type="body" idx="1"/>
          </p:nvPr>
        </p:nvSpPr>
        <p:spPr>
          <a:xfrm>
            <a:off x="3390825" y="1486800"/>
            <a:ext cx="49299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2" name="Google Shape;172;p38"/>
          <p:cNvSpPr txBox="1">
            <a:spLocks noGrp="1"/>
          </p:cNvSpPr>
          <p:nvPr>
            <p:ph type="title"/>
          </p:nvPr>
        </p:nvSpPr>
        <p:spPr>
          <a:xfrm>
            <a:off x="3390825" y="673625"/>
            <a:ext cx="544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">
  <p:cSld name="BLANK_1">
    <p:bg>
      <p:bgPr>
        <a:solidFill>
          <a:srgbClr val="EFEFEF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9"/>
          <p:cNvSpPr txBox="1"/>
          <p:nvPr/>
        </p:nvSpPr>
        <p:spPr>
          <a:xfrm>
            <a:off x="352425" y="-514350"/>
            <a:ext cx="3038400" cy="71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0" b="1">
                <a:solidFill>
                  <a:srgbClr val="9DE0FF"/>
                </a:solidFill>
              </a:rPr>
              <a:t>2</a:t>
            </a:r>
            <a:endParaRPr sz="40000" b="1">
              <a:solidFill>
                <a:srgbClr val="9DE0FF"/>
              </a:solidFill>
            </a:endParaRPr>
          </a:p>
        </p:txBody>
      </p:sp>
      <p:sp>
        <p:nvSpPr>
          <p:cNvPr id="175" name="Google Shape;175;p39"/>
          <p:cNvSpPr txBox="1">
            <a:spLocks noGrp="1"/>
          </p:cNvSpPr>
          <p:nvPr>
            <p:ph type="body" idx="1"/>
          </p:nvPr>
        </p:nvSpPr>
        <p:spPr>
          <a:xfrm>
            <a:off x="3390825" y="1486800"/>
            <a:ext cx="49299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6" name="Google Shape;176;p39"/>
          <p:cNvSpPr txBox="1">
            <a:spLocks noGrp="1"/>
          </p:cNvSpPr>
          <p:nvPr>
            <p:ph type="title"/>
          </p:nvPr>
        </p:nvSpPr>
        <p:spPr>
          <a:xfrm>
            <a:off x="3390825" y="673625"/>
            <a:ext cx="544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">
  <p:cSld name="BLANK_1_1">
    <p:bg>
      <p:bgPr>
        <a:solidFill>
          <a:srgbClr val="EFEFEF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0"/>
          <p:cNvSpPr txBox="1"/>
          <p:nvPr/>
        </p:nvSpPr>
        <p:spPr>
          <a:xfrm>
            <a:off x="352425" y="-514350"/>
            <a:ext cx="3038400" cy="71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0" b="1">
                <a:solidFill>
                  <a:srgbClr val="9DE0FF"/>
                </a:solidFill>
              </a:rPr>
              <a:t>3</a:t>
            </a:r>
            <a:endParaRPr sz="40000" b="1">
              <a:solidFill>
                <a:srgbClr val="9DE0FF"/>
              </a:solidFill>
            </a:endParaRPr>
          </a:p>
        </p:txBody>
      </p:sp>
      <p:sp>
        <p:nvSpPr>
          <p:cNvPr id="179" name="Google Shape;179;p40"/>
          <p:cNvSpPr txBox="1">
            <a:spLocks noGrp="1"/>
          </p:cNvSpPr>
          <p:nvPr>
            <p:ph type="body" idx="1"/>
          </p:nvPr>
        </p:nvSpPr>
        <p:spPr>
          <a:xfrm>
            <a:off x="3390825" y="1486800"/>
            <a:ext cx="49299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0" name="Google Shape;180;p40"/>
          <p:cNvSpPr txBox="1">
            <a:spLocks noGrp="1"/>
          </p:cNvSpPr>
          <p:nvPr>
            <p:ph type="title"/>
          </p:nvPr>
        </p:nvSpPr>
        <p:spPr>
          <a:xfrm>
            <a:off x="3390825" y="673625"/>
            <a:ext cx="544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">
  <p:cSld name="BLANK_1_1_1">
    <p:bg>
      <p:bgPr>
        <a:solidFill>
          <a:srgbClr val="EFEFEF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1"/>
          <p:cNvSpPr txBox="1"/>
          <p:nvPr/>
        </p:nvSpPr>
        <p:spPr>
          <a:xfrm>
            <a:off x="352425" y="-514350"/>
            <a:ext cx="3038400" cy="71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0" b="1">
                <a:solidFill>
                  <a:srgbClr val="9DE0FF"/>
                </a:solidFill>
              </a:rPr>
              <a:t>4</a:t>
            </a:r>
            <a:endParaRPr sz="40000" b="1">
              <a:solidFill>
                <a:srgbClr val="9DE0FF"/>
              </a:solidFill>
            </a:endParaRPr>
          </a:p>
        </p:txBody>
      </p:sp>
      <p:sp>
        <p:nvSpPr>
          <p:cNvPr id="183" name="Google Shape;183;p41"/>
          <p:cNvSpPr txBox="1">
            <a:spLocks noGrp="1"/>
          </p:cNvSpPr>
          <p:nvPr>
            <p:ph type="body" idx="1"/>
          </p:nvPr>
        </p:nvSpPr>
        <p:spPr>
          <a:xfrm>
            <a:off x="3390825" y="1486800"/>
            <a:ext cx="49299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4" name="Google Shape;184;p41"/>
          <p:cNvSpPr txBox="1">
            <a:spLocks noGrp="1"/>
          </p:cNvSpPr>
          <p:nvPr>
            <p:ph type="title"/>
          </p:nvPr>
        </p:nvSpPr>
        <p:spPr>
          <a:xfrm>
            <a:off x="3390825" y="673625"/>
            <a:ext cx="544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cxnSp>
        <p:nvCxnSpPr>
          <p:cNvPr id="23" name="Google Shape;23;p5"/>
          <p:cNvCxnSpPr/>
          <p:nvPr/>
        </p:nvCxnSpPr>
        <p:spPr>
          <a:xfrm>
            <a:off x="76200" y="1104875"/>
            <a:ext cx="52578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">
  <p:cSld name="BLANK_1_1_1_1">
    <p:bg>
      <p:bgPr>
        <a:solidFill>
          <a:srgbClr val="EFEFE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2"/>
          <p:cNvSpPr txBox="1"/>
          <p:nvPr/>
        </p:nvSpPr>
        <p:spPr>
          <a:xfrm>
            <a:off x="352425" y="-514350"/>
            <a:ext cx="3038400" cy="71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0" b="1">
                <a:solidFill>
                  <a:srgbClr val="9DE0FF"/>
                </a:solidFill>
              </a:rPr>
              <a:t>5</a:t>
            </a:r>
            <a:endParaRPr sz="40000" b="1">
              <a:solidFill>
                <a:srgbClr val="9DE0FF"/>
              </a:solidFill>
            </a:endParaRPr>
          </a:p>
        </p:txBody>
      </p:sp>
      <p:sp>
        <p:nvSpPr>
          <p:cNvPr id="187" name="Google Shape;187;p42"/>
          <p:cNvSpPr txBox="1">
            <a:spLocks noGrp="1"/>
          </p:cNvSpPr>
          <p:nvPr>
            <p:ph type="body" idx="1"/>
          </p:nvPr>
        </p:nvSpPr>
        <p:spPr>
          <a:xfrm>
            <a:off x="3390825" y="1486800"/>
            <a:ext cx="49299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8" name="Google Shape;188;p42"/>
          <p:cNvSpPr txBox="1">
            <a:spLocks noGrp="1"/>
          </p:cNvSpPr>
          <p:nvPr>
            <p:ph type="title"/>
          </p:nvPr>
        </p:nvSpPr>
        <p:spPr>
          <a:xfrm>
            <a:off x="3390825" y="673625"/>
            <a:ext cx="544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TITLE_ONLY_1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TITLE_ONLY_1_1">
    <p:bg>
      <p:bgPr>
        <a:solidFill>
          <a:schemeClr val="dk1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bg>
      <p:bgPr>
        <a:solidFill>
          <a:srgbClr val="EFEFEF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4" name="Google Shape;194;p45"/>
          <p:cNvCxnSpPr/>
          <p:nvPr/>
        </p:nvCxnSpPr>
        <p:spPr>
          <a:xfrm>
            <a:off x="76200" y="1790675"/>
            <a:ext cx="52578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5" name="Google Shape;195;p45" descr="linkedin-logo.png">
            <a:hlinkClick r:id="rId2"/>
          </p:cNvPr>
          <p:cNvPicPr preferRelativeResize="0"/>
          <p:nvPr/>
        </p:nvPicPr>
        <p:blipFill rotWithShape="1">
          <a:blip r:embed="rId3">
            <a:alphaModFix amt="39000"/>
          </a:blip>
          <a:srcRect/>
          <a:stretch/>
        </p:blipFill>
        <p:spPr>
          <a:xfrm>
            <a:off x="3346570" y="3908454"/>
            <a:ext cx="696361" cy="696361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45"/>
          <p:cNvSpPr txBox="1"/>
          <p:nvPr/>
        </p:nvSpPr>
        <p:spPr>
          <a:xfrm>
            <a:off x="2422339" y="1841719"/>
            <a:ext cx="4299300" cy="18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500" b="1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511F"/>
              </a:buClr>
              <a:buSzPts val="1600"/>
              <a:buFont typeface="Arial"/>
              <a:buNone/>
            </a:pPr>
            <a:r>
              <a:rPr lang="en-GB" sz="1600" i="0" u="sng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team@mimoveapp.com</a:t>
            </a:r>
            <a:endParaRPr sz="5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i="0" u="sng" strike="noStrike" cap="non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511F"/>
              </a:buClr>
              <a:buSzPts val="1600"/>
              <a:buFont typeface="Arial"/>
              <a:buNone/>
            </a:pPr>
            <a:r>
              <a:rPr lang="en-GB" sz="1600" i="0" u="sng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www.mimoveapp.com</a:t>
            </a:r>
            <a:endParaRPr sz="5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511F"/>
              </a:buClr>
              <a:buSzPts val="1600"/>
              <a:buFont typeface="Arial"/>
              <a:buNone/>
            </a:pPr>
            <a:endParaRPr sz="5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4511F"/>
              </a:buClr>
              <a:buSzPts val="1600"/>
              <a:buFont typeface="Arial"/>
              <a:buNone/>
            </a:pPr>
            <a:endParaRPr sz="5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4511F"/>
              </a:buClr>
              <a:buSzPts val="1600"/>
              <a:buFont typeface="Arial"/>
              <a:buNone/>
            </a:pPr>
            <a:endParaRPr sz="5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4511F"/>
              </a:buClr>
              <a:buSzPts val="1600"/>
              <a:buFont typeface="Arial"/>
              <a:buNone/>
            </a:pPr>
            <a:r>
              <a:rPr lang="en-GB" sz="16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@mimoveapp</a:t>
            </a:r>
            <a:endParaRPr sz="5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i="0" u="sng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197" name="Google Shape;197;p45" descr="facebook-circular-logo.png">
            <a:hlinkClick r:id="rId6"/>
          </p:cNvPr>
          <p:cNvPicPr preferRelativeResize="0"/>
          <p:nvPr/>
        </p:nvPicPr>
        <p:blipFill rotWithShape="1">
          <a:blip r:embed="rId7">
            <a:alphaModFix amt="39000"/>
          </a:blip>
          <a:srcRect/>
          <a:stretch/>
        </p:blipFill>
        <p:spPr>
          <a:xfrm>
            <a:off x="1435847" y="3908454"/>
            <a:ext cx="696361" cy="696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45" descr="twitter.png">
            <a:hlinkClick r:id="rId8"/>
          </p:cNvPr>
          <p:cNvPicPr preferRelativeResize="0"/>
          <p:nvPr/>
        </p:nvPicPr>
        <p:blipFill rotWithShape="1">
          <a:blip r:embed="rId9">
            <a:alphaModFix amt="39000"/>
          </a:blip>
          <a:srcRect/>
          <a:stretch/>
        </p:blipFill>
        <p:spPr>
          <a:xfrm>
            <a:off x="5257292" y="3908454"/>
            <a:ext cx="696361" cy="69636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45"/>
          <p:cNvSpPr txBox="1"/>
          <p:nvPr/>
        </p:nvSpPr>
        <p:spPr>
          <a:xfrm>
            <a:off x="2664332" y="1133538"/>
            <a:ext cx="38154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511F"/>
              </a:buClr>
              <a:buSzPts val="2100"/>
              <a:buFont typeface="Arial"/>
              <a:buNone/>
            </a:pPr>
            <a:r>
              <a:rPr lang="en-GB" sz="2100" b="1" i="0" u="none" strike="noStrike" cap="none">
                <a:solidFill>
                  <a:srgbClr val="F4511F"/>
                </a:solidFill>
                <a:latin typeface="Calibri"/>
                <a:ea typeface="Calibri"/>
                <a:cs typeface="Calibri"/>
                <a:sym typeface="Calibri"/>
              </a:rPr>
              <a:t>Making the world more active</a:t>
            </a:r>
            <a:endParaRPr sz="5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4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314725" y="462500"/>
            <a:ext cx="25146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827451" y="3837549"/>
            <a:ext cx="928599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4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5" name="Google Shape;205;p4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4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4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4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1" name="Google Shape;211;p4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2" name="Google Shape;212;p4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4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4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6" name="Google Shape;26;p6"/>
          <p:cNvCxnSpPr/>
          <p:nvPr/>
        </p:nvCxnSpPr>
        <p:spPr>
          <a:xfrm>
            <a:off x="76200" y="1104875"/>
            <a:ext cx="52578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42795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cxnSp>
        <p:nvCxnSpPr>
          <p:cNvPr id="30" name="Google Shape;30;p7"/>
          <p:cNvCxnSpPr/>
          <p:nvPr/>
        </p:nvCxnSpPr>
        <p:spPr>
          <a:xfrm rot="-59924">
            <a:off x="76285" y="1333463"/>
            <a:ext cx="2375161" cy="56107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/>
          <p:nvPr/>
        </p:nvSpPr>
        <p:spPr>
          <a:xfrm>
            <a:off x="5562900" y="-612150"/>
            <a:ext cx="6367800" cy="6367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34" name="Google Shape;3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9300" y="4317225"/>
            <a:ext cx="676275" cy="67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40" name="Google Shape;4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70325" y="4326750"/>
            <a:ext cx="676275" cy="67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cxnSp>
        <p:nvCxnSpPr>
          <p:cNvPr id="43" name="Google Shape;43;p10"/>
          <p:cNvCxnSpPr/>
          <p:nvPr/>
        </p:nvCxnSpPr>
        <p:spPr>
          <a:xfrm>
            <a:off x="76200" y="4152875"/>
            <a:ext cx="52578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4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8" name="Google Shape;8;p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270325" y="4326750"/>
            <a:ext cx="676275" cy="67627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75" name="Google Shape;75;p17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8270325" y="4326750"/>
            <a:ext cx="676275" cy="67627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19940035.fs1.hubspotusercontent-na1.net/hubfs/19940035/miMove%20-%20Privacy%20Policy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8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0" name="Google Shape;22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328" y="418152"/>
            <a:ext cx="3315601" cy="70332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48"/>
          <p:cNvSpPr txBox="1"/>
          <p:nvPr/>
        </p:nvSpPr>
        <p:spPr>
          <a:xfrm>
            <a:off x="6362800" y="1398200"/>
            <a:ext cx="28563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30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Making the world more active</a:t>
            </a:r>
            <a:endParaRPr b="1"/>
          </a:p>
        </p:txBody>
      </p:sp>
      <p:pic>
        <p:nvPicPr>
          <p:cNvPr id="222" name="Google Shape;222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11256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8800" y="623375"/>
            <a:ext cx="3074425" cy="65217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48"/>
          <p:cNvSpPr/>
          <p:nvPr/>
        </p:nvSpPr>
        <p:spPr>
          <a:xfrm>
            <a:off x="102581" y="3952534"/>
            <a:ext cx="3079646" cy="1273602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48"/>
          <p:cNvSpPr txBox="1"/>
          <p:nvPr/>
        </p:nvSpPr>
        <p:spPr>
          <a:xfrm>
            <a:off x="138900" y="4000570"/>
            <a:ext cx="3172200" cy="135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22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Helping</a:t>
            </a:r>
            <a:r>
              <a:rPr lang="en-GB" sz="2200" b="1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GB" sz="2200" b="1" dirty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rPr>
              <a:t>every</a:t>
            </a:r>
            <a:r>
              <a:rPr lang="en-GB" sz="2200" b="1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GB" sz="22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young person live a life that</a:t>
            </a:r>
            <a:r>
              <a:rPr lang="en-GB" sz="2200" b="1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GB" sz="2200" b="1" dirty="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rPr>
              <a:t>moves them</a:t>
            </a:r>
            <a:endParaRPr sz="2200" b="1" dirty="0">
              <a:solidFill>
                <a:schemeClr val="accen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666666"/>
                </a:solidFill>
              </a:rPr>
              <a:t>What is miMove?</a:t>
            </a:r>
            <a:endParaRPr b="1">
              <a:solidFill>
                <a:srgbClr val="666666"/>
              </a:solidFill>
            </a:endParaRPr>
          </a:p>
        </p:txBody>
      </p:sp>
      <p:sp>
        <p:nvSpPr>
          <p:cNvPr id="231" name="Google Shape;231;p49"/>
          <p:cNvSpPr txBox="1">
            <a:spLocks noGrp="1"/>
          </p:cNvSpPr>
          <p:nvPr>
            <p:ph type="body" idx="1"/>
          </p:nvPr>
        </p:nvSpPr>
        <p:spPr>
          <a:xfrm>
            <a:off x="311700" y="1686628"/>
            <a:ext cx="3717900" cy="22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>
                <a:solidFill>
                  <a:srgbClr val="666666"/>
                </a:solidFill>
              </a:rPr>
              <a:t>miMove is designed for schools who are concerned about their students’ mental and physical wellbeing …</a:t>
            </a:r>
            <a:endParaRPr>
              <a:solidFill>
                <a:srgbClr val="666666"/>
              </a:solidFill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>
              <a:solidFill>
                <a:srgbClr val="666666"/>
              </a:solidFill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>
                <a:solidFill>
                  <a:srgbClr val="666666"/>
                </a:solidFill>
              </a:rPr>
              <a:t>who want to </a:t>
            </a:r>
            <a:r>
              <a:rPr lang="en-GB" sz="1416">
                <a:solidFill>
                  <a:srgbClr val="666666"/>
                </a:solidFill>
              </a:rPr>
              <a:t>measurably improve engagement with both physical and enrichment activities…</a:t>
            </a:r>
            <a:endParaRPr sz="1416">
              <a:solidFill>
                <a:srgbClr val="666666"/>
              </a:solidFill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16">
              <a:solidFill>
                <a:srgbClr val="666666"/>
              </a:solidFill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1416">
                <a:solidFill>
                  <a:srgbClr val="666666"/>
                </a:solidFill>
              </a:rPr>
              <a:t>as a significant contributor for </a:t>
            </a:r>
            <a:r>
              <a:rPr lang="en-GB" sz="1416" b="1">
                <a:solidFill>
                  <a:srgbClr val="666666"/>
                </a:solidFill>
              </a:rPr>
              <a:t>health and happiness</a:t>
            </a:r>
            <a:r>
              <a:rPr lang="en-GB" sz="1416">
                <a:solidFill>
                  <a:srgbClr val="666666"/>
                </a:solidFill>
              </a:rPr>
              <a:t> and building a </a:t>
            </a:r>
            <a:r>
              <a:rPr lang="en-GB" sz="1416" b="1">
                <a:solidFill>
                  <a:srgbClr val="666666"/>
                </a:solidFill>
              </a:rPr>
              <a:t>sense of belonging.</a:t>
            </a:r>
            <a:endParaRPr sz="1616" b="1">
              <a:solidFill>
                <a:srgbClr val="666666"/>
              </a:solidFill>
            </a:endParaRPr>
          </a:p>
        </p:txBody>
      </p:sp>
      <p:pic>
        <p:nvPicPr>
          <p:cNvPr id="232" name="Google Shape;232;p49" title="community &amp; environmen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8575" y="1484975"/>
            <a:ext cx="2356650" cy="235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666666"/>
                </a:solidFill>
              </a:rPr>
              <a:t>miMove lets every child be seen and heard</a:t>
            </a:r>
            <a:endParaRPr b="1">
              <a:solidFill>
                <a:srgbClr val="666666"/>
              </a:solidFill>
            </a:endParaRPr>
          </a:p>
        </p:txBody>
      </p:sp>
      <p:sp>
        <p:nvSpPr>
          <p:cNvPr id="238" name="Google Shape;238;p50"/>
          <p:cNvSpPr txBox="1">
            <a:spLocks noGrp="1"/>
          </p:cNvSpPr>
          <p:nvPr>
            <p:ph type="body" idx="1"/>
          </p:nvPr>
        </p:nvSpPr>
        <p:spPr>
          <a:xfrm>
            <a:off x="429800" y="1589325"/>
            <a:ext cx="4399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</a:pPr>
            <a:r>
              <a:rPr lang="en-GB">
                <a:solidFill>
                  <a:srgbClr val="666666"/>
                </a:solidFill>
              </a:rPr>
              <a:t>Easy to use </a:t>
            </a:r>
            <a:endParaRPr>
              <a:solidFill>
                <a:srgbClr val="666666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</a:pPr>
            <a:r>
              <a:rPr lang="en-GB">
                <a:solidFill>
                  <a:srgbClr val="666666"/>
                </a:solidFill>
              </a:rPr>
              <a:t>Self-reported</a:t>
            </a:r>
            <a:endParaRPr>
              <a:solidFill>
                <a:srgbClr val="666666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Century Gothic"/>
              <a:buChar char="●"/>
            </a:pPr>
            <a:r>
              <a:rPr lang="en-GB">
                <a:solidFill>
                  <a:srgbClr val="666666"/>
                </a:solidFill>
              </a:rPr>
              <a:t>Captures </a:t>
            </a:r>
            <a:r>
              <a:rPr lang="en-GB" b="1">
                <a:solidFill>
                  <a:srgbClr val="666666"/>
                </a:solidFill>
              </a:rPr>
              <a:t>all </a:t>
            </a:r>
            <a:r>
              <a:rPr lang="en-GB">
                <a:solidFill>
                  <a:srgbClr val="666666"/>
                </a:solidFill>
              </a:rPr>
              <a:t>activity in and out of school</a:t>
            </a:r>
            <a:endParaRPr>
              <a:solidFill>
                <a:srgbClr val="666666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</a:pPr>
            <a:r>
              <a:rPr lang="en-GB">
                <a:solidFill>
                  <a:srgbClr val="666666"/>
                </a:solidFill>
              </a:rPr>
              <a:t>No wearable device needed</a:t>
            </a:r>
            <a:endParaRPr>
              <a:solidFill>
                <a:srgbClr val="666666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</a:pPr>
            <a:r>
              <a:rPr lang="en-GB">
                <a:solidFill>
                  <a:srgbClr val="666666"/>
                </a:solidFill>
              </a:rPr>
              <a:t>Accessed via online device and/or mobile app</a:t>
            </a:r>
            <a:endParaRPr>
              <a:solidFill>
                <a:srgbClr val="666666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</a:pPr>
            <a:r>
              <a:rPr lang="en-GB">
                <a:solidFill>
                  <a:srgbClr val="666666"/>
                </a:solidFill>
              </a:rPr>
              <a:t>Students record </a:t>
            </a:r>
            <a:endParaRPr>
              <a:solidFill>
                <a:srgbClr val="666666"/>
              </a:solidFill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</a:pPr>
            <a:r>
              <a:rPr lang="en-GB" sz="1400">
                <a:solidFill>
                  <a:srgbClr val="666666"/>
                </a:solidFill>
              </a:rPr>
              <a:t>Type of activity</a:t>
            </a:r>
            <a:endParaRPr sz="1400">
              <a:solidFill>
                <a:srgbClr val="666666"/>
              </a:solidFill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</a:pPr>
            <a:r>
              <a:rPr lang="en-GB" sz="1400">
                <a:solidFill>
                  <a:srgbClr val="666666"/>
                </a:solidFill>
              </a:rPr>
              <a:t>Duration</a:t>
            </a:r>
            <a:endParaRPr sz="1400">
              <a:solidFill>
                <a:srgbClr val="666666"/>
              </a:solidFill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</a:pPr>
            <a:r>
              <a:rPr lang="en-GB" sz="1400">
                <a:solidFill>
                  <a:srgbClr val="666666"/>
                </a:solidFill>
              </a:rPr>
              <a:t>Who they did activity with</a:t>
            </a:r>
            <a:endParaRPr sz="1400">
              <a:solidFill>
                <a:srgbClr val="666666"/>
              </a:solidFill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</a:pPr>
            <a:r>
              <a:rPr lang="en-GB" sz="1400">
                <a:solidFill>
                  <a:srgbClr val="666666"/>
                </a:solidFill>
              </a:rPr>
              <a:t>Setting</a:t>
            </a:r>
            <a:endParaRPr sz="1400">
              <a:solidFill>
                <a:srgbClr val="666666"/>
              </a:solidFill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</a:pPr>
            <a:r>
              <a:rPr lang="en-GB" sz="1400">
                <a:solidFill>
                  <a:srgbClr val="666666"/>
                </a:solidFill>
              </a:rPr>
              <a:t>Emotional response</a:t>
            </a:r>
            <a:endParaRPr sz="800">
              <a:solidFill>
                <a:srgbClr val="666666"/>
              </a:solidFill>
            </a:endParaRPr>
          </a:p>
        </p:txBody>
      </p:sp>
      <p:pic>
        <p:nvPicPr>
          <p:cNvPr id="239" name="Google Shape;239;p50" descr="Graphical user interface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21725" y="3224825"/>
            <a:ext cx="786300" cy="14979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grpSp>
        <p:nvGrpSpPr>
          <p:cNvPr id="240" name="Google Shape;240;p50"/>
          <p:cNvGrpSpPr/>
          <p:nvPr/>
        </p:nvGrpSpPr>
        <p:grpSpPr>
          <a:xfrm>
            <a:off x="5873130" y="1233764"/>
            <a:ext cx="2572050" cy="1775013"/>
            <a:chOff x="6260026" y="1170125"/>
            <a:chExt cx="2731574" cy="1960474"/>
          </a:xfrm>
        </p:grpSpPr>
        <p:pic>
          <p:nvPicPr>
            <p:cNvPr id="241" name="Google Shape;241;p5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260026" y="1170125"/>
              <a:ext cx="2731574" cy="1960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" name="Google Shape;242;p5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687350" y="1268125"/>
              <a:ext cx="1889649" cy="12362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666666"/>
                </a:solidFill>
              </a:rPr>
              <a:t>miMove for teachers</a:t>
            </a:r>
            <a:endParaRPr b="1">
              <a:solidFill>
                <a:srgbClr val="666666"/>
              </a:solidFill>
            </a:endParaRPr>
          </a:p>
        </p:txBody>
      </p:sp>
      <p:sp>
        <p:nvSpPr>
          <p:cNvPr id="248" name="Google Shape;248;p51"/>
          <p:cNvSpPr txBox="1">
            <a:spLocks noGrp="1"/>
          </p:cNvSpPr>
          <p:nvPr>
            <p:ph type="body" idx="1"/>
          </p:nvPr>
        </p:nvSpPr>
        <p:spPr>
          <a:xfrm>
            <a:off x="107050" y="1536200"/>
            <a:ext cx="5931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8770" algn="l" rtl="0">
              <a:spcBef>
                <a:spcPts val="920"/>
              </a:spcBef>
              <a:spcAft>
                <a:spcPts val="0"/>
              </a:spcAft>
              <a:buClr>
                <a:srgbClr val="666666"/>
              </a:buClr>
              <a:buSzPts val="1420"/>
              <a:buChar char="●"/>
            </a:pPr>
            <a:r>
              <a:rPr lang="en-GB" sz="1420">
                <a:solidFill>
                  <a:srgbClr val="666666"/>
                </a:solidFill>
              </a:rPr>
              <a:t>Easily captures student voice</a:t>
            </a:r>
            <a:endParaRPr sz="1560">
              <a:solidFill>
                <a:srgbClr val="666666"/>
              </a:solidFill>
            </a:endParaRPr>
          </a:p>
          <a:p>
            <a:pPr marL="457200" lvl="0" indent="-31877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20"/>
              <a:buChar char="●"/>
            </a:pPr>
            <a:r>
              <a:rPr lang="en-GB" sz="1420">
                <a:solidFill>
                  <a:srgbClr val="666666"/>
                </a:solidFill>
              </a:rPr>
              <a:t>At-a-glance activity levels from whole school</a:t>
            </a:r>
            <a:br>
              <a:rPr lang="en-GB" sz="1420">
                <a:solidFill>
                  <a:srgbClr val="666666"/>
                </a:solidFill>
              </a:rPr>
            </a:br>
            <a:r>
              <a:rPr lang="en-GB" sz="1420">
                <a:solidFill>
                  <a:srgbClr val="666666"/>
                </a:solidFill>
              </a:rPr>
              <a:t>to each student</a:t>
            </a:r>
            <a:endParaRPr sz="1420">
              <a:solidFill>
                <a:srgbClr val="666666"/>
              </a:solidFill>
            </a:endParaRPr>
          </a:p>
          <a:p>
            <a:pPr marL="457200" lvl="0" indent="-31877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20"/>
              <a:buFont typeface="Century Gothic"/>
              <a:buChar char="●"/>
            </a:pPr>
            <a:r>
              <a:rPr lang="en-GB" sz="1420">
                <a:solidFill>
                  <a:srgbClr val="666666"/>
                </a:solidFill>
              </a:rPr>
              <a:t>Filter the data to ensure</a:t>
            </a:r>
            <a:r>
              <a:rPr lang="en-GB" sz="1420" b="1">
                <a:solidFill>
                  <a:srgbClr val="666666"/>
                </a:solidFill>
              </a:rPr>
              <a:t> all students </a:t>
            </a:r>
            <a:r>
              <a:rPr lang="en-GB" sz="1420">
                <a:solidFill>
                  <a:srgbClr val="666666"/>
                </a:solidFill>
              </a:rPr>
              <a:t>are </a:t>
            </a:r>
            <a:br>
              <a:rPr lang="en-GB" sz="1420">
                <a:solidFill>
                  <a:srgbClr val="666666"/>
                </a:solidFill>
              </a:rPr>
            </a:br>
            <a:r>
              <a:rPr lang="en-GB" sz="1420">
                <a:solidFill>
                  <a:srgbClr val="666666"/>
                </a:solidFill>
              </a:rPr>
              <a:t>active &amp; see how they are coping</a:t>
            </a:r>
            <a:endParaRPr sz="1560">
              <a:solidFill>
                <a:srgbClr val="666666"/>
              </a:solidFill>
            </a:endParaRPr>
          </a:p>
          <a:p>
            <a:pPr marL="457200" lvl="0" indent="-31877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20"/>
              <a:buChar char="●"/>
            </a:pPr>
            <a:r>
              <a:rPr lang="en-GB" sz="1420">
                <a:solidFill>
                  <a:srgbClr val="666666"/>
                </a:solidFill>
              </a:rPr>
              <a:t>Data monitors impact &amp; supports decision making</a:t>
            </a:r>
            <a:endParaRPr sz="1420">
              <a:solidFill>
                <a:srgbClr val="666666"/>
              </a:solidFill>
            </a:endParaRPr>
          </a:p>
          <a:p>
            <a:pPr marL="457200" lvl="0" indent="-31877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20"/>
              <a:buChar char="●"/>
            </a:pPr>
            <a:r>
              <a:rPr lang="en-GB" sz="1420" b="1">
                <a:solidFill>
                  <a:srgbClr val="666666"/>
                </a:solidFill>
              </a:rPr>
              <a:t>New for 2025</a:t>
            </a:r>
            <a:r>
              <a:rPr lang="en-GB" sz="1420">
                <a:solidFill>
                  <a:srgbClr val="666666"/>
                </a:solidFill>
              </a:rPr>
              <a:t> - AI Co-pilot to save time </a:t>
            </a:r>
            <a:br>
              <a:rPr lang="en-GB" sz="1420">
                <a:solidFill>
                  <a:srgbClr val="666666"/>
                </a:solidFill>
              </a:rPr>
            </a:br>
            <a:r>
              <a:rPr lang="en-GB" sz="1420">
                <a:solidFill>
                  <a:srgbClr val="666666"/>
                </a:solidFill>
              </a:rPr>
              <a:t>and analyse the data</a:t>
            </a:r>
            <a:endParaRPr sz="1420">
              <a:solidFill>
                <a:srgbClr val="666666"/>
              </a:solidFill>
            </a:endParaRPr>
          </a:p>
        </p:txBody>
      </p:sp>
      <p:pic>
        <p:nvPicPr>
          <p:cNvPr id="249" name="Google Shape;249;p51" descr="Graphical user interface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0405" y="1570300"/>
            <a:ext cx="3457800" cy="2679600"/>
          </a:xfrm>
          <a:prstGeom prst="roundRect">
            <a:avLst>
              <a:gd name="adj" fmla="val 3876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666666"/>
                </a:solidFill>
              </a:rPr>
              <a:t>Benefits of miMove to your school</a:t>
            </a:r>
            <a:endParaRPr b="1">
              <a:solidFill>
                <a:srgbClr val="666666"/>
              </a:solidFill>
            </a:endParaRPr>
          </a:p>
        </p:txBody>
      </p:sp>
      <p:sp>
        <p:nvSpPr>
          <p:cNvPr id="255" name="Google Shape;255;p52"/>
          <p:cNvSpPr txBox="1">
            <a:spLocks noGrp="1"/>
          </p:cNvSpPr>
          <p:nvPr>
            <p:ph type="body" idx="1"/>
          </p:nvPr>
        </p:nvSpPr>
        <p:spPr>
          <a:xfrm>
            <a:off x="311700" y="1404175"/>
            <a:ext cx="4912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666666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</a:pPr>
            <a:r>
              <a:rPr lang="en-GB" sz="1400">
                <a:solidFill>
                  <a:srgbClr val="666666"/>
                </a:solidFill>
              </a:rPr>
              <a:t>Data highlights student wellbeing, allowing for early intervention to help them </a:t>
            </a:r>
            <a:r>
              <a:rPr lang="en-GB" sz="1400" b="1">
                <a:solidFill>
                  <a:srgbClr val="666666"/>
                </a:solidFill>
              </a:rPr>
              <a:t>stay well</a:t>
            </a:r>
            <a:br>
              <a:rPr lang="en-GB" sz="1400">
                <a:solidFill>
                  <a:srgbClr val="666666"/>
                </a:solidFill>
              </a:rPr>
            </a:br>
            <a:endParaRPr sz="1400">
              <a:solidFill>
                <a:srgbClr val="666666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</a:pPr>
            <a:r>
              <a:rPr lang="en-GB" sz="1400">
                <a:solidFill>
                  <a:srgbClr val="666666"/>
                </a:solidFill>
              </a:rPr>
              <a:t>Encourages students to be accountable for their </a:t>
            </a:r>
            <a:endParaRPr sz="1400">
              <a:solidFill>
                <a:srgbClr val="666666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666666"/>
                </a:solidFill>
              </a:rPr>
              <a:t>physical and enrichment activity participation</a:t>
            </a:r>
            <a:br>
              <a:rPr lang="en-GB" sz="1400">
                <a:solidFill>
                  <a:srgbClr val="666666"/>
                </a:solidFill>
              </a:rPr>
            </a:br>
            <a:endParaRPr sz="1400">
              <a:solidFill>
                <a:srgbClr val="666666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</a:pPr>
            <a:r>
              <a:rPr lang="en-GB" sz="1400">
                <a:solidFill>
                  <a:srgbClr val="666666"/>
                </a:solidFill>
              </a:rPr>
              <a:t>Provides strong evidence of IMPACT for Ofsted</a:t>
            </a:r>
            <a:endParaRPr sz="1400">
              <a:solidFill>
                <a:srgbClr val="666666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</a:pPr>
            <a:r>
              <a:rPr lang="en-GB" sz="1400">
                <a:solidFill>
                  <a:srgbClr val="666666"/>
                </a:solidFill>
              </a:rPr>
              <a:t>Allows you to evidence and showcase your work </a:t>
            </a:r>
            <a:endParaRPr sz="1400">
              <a:solidFill>
                <a:srgbClr val="666666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</a:pPr>
            <a:r>
              <a:rPr lang="en-GB" sz="1400">
                <a:solidFill>
                  <a:srgbClr val="666666"/>
                </a:solidFill>
              </a:rPr>
              <a:t>Helps you provide a genuinely inclusive offer</a:t>
            </a:r>
            <a:endParaRPr sz="1400">
              <a:solidFill>
                <a:srgbClr val="666666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</a:pPr>
            <a:r>
              <a:rPr lang="en-GB" sz="1400">
                <a:solidFill>
                  <a:srgbClr val="666666"/>
                </a:solidFill>
              </a:rPr>
              <a:t>Adds to your current metrics</a:t>
            </a:r>
            <a:endParaRPr sz="1400">
              <a:solidFill>
                <a:srgbClr val="666666"/>
              </a:solidFill>
            </a:endParaRPr>
          </a:p>
        </p:txBody>
      </p:sp>
      <p:pic>
        <p:nvPicPr>
          <p:cNvPr id="256" name="Google Shape;256;p52"/>
          <p:cNvPicPr preferRelativeResize="0"/>
          <p:nvPr/>
        </p:nvPicPr>
        <p:blipFill rotWithShape="1">
          <a:blip r:embed="rId3">
            <a:alphaModFix/>
          </a:blip>
          <a:srcRect l="4946" r="4955"/>
          <a:stretch/>
        </p:blipFill>
        <p:spPr>
          <a:xfrm>
            <a:off x="5457425" y="1863000"/>
            <a:ext cx="3032700" cy="1893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GB" sz="2360" b="1">
                <a:solidFill>
                  <a:srgbClr val="666666"/>
                </a:solidFill>
              </a:rPr>
              <a:t>Why another digital platform?</a:t>
            </a:r>
            <a:endParaRPr b="1">
              <a:solidFill>
                <a:srgbClr val="666666"/>
              </a:solidFill>
            </a:endParaRPr>
          </a:p>
        </p:txBody>
      </p:sp>
      <p:sp>
        <p:nvSpPr>
          <p:cNvPr id="262" name="Google Shape;262;p53"/>
          <p:cNvSpPr txBox="1">
            <a:spLocks noGrp="1"/>
          </p:cNvSpPr>
          <p:nvPr>
            <p:ph type="body" idx="1"/>
          </p:nvPr>
        </p:nvSpPr>
        <p:spPr>
          <a:xfrm>
            <a:off x="372450" y="1586425"/>
            <a:ext cx="4123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</a:pPr>
            <a:r>
              <a:rPr lang="en-GB" sz="1400">
                <a:solidFill>
                  <a:srgbClr val="666666"/>
                </a:solidFill>
              </a:rPr>
              <a:t>Bespoke solution for schools &amp; young people</a:t>
            </a:r>
            <a:br>
              <a:rPr lang="en-GB" sz="1400">
                <a:solidFill>
                  <a:srgbClr val="666666"/>
                </a:solidFill>
              </a:rPr>
            </a:br>
            <a:endParaRPr sz="1400">
              <a:solidFill>
                <a:srgbClr val="666666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</a:pPr>
            <a:r>
              <a:rPr lang="en-GB" sz="1400">
                <a:solidFill>
                  <a:srgbClr val="666666"/>
                </a:solidFill>
              </a:rPr>
              <a:t>Quick and easy to use </a:t>
            </a:r>
            <a:br>
              <a:rPr lang="en-GB" sz="1400">
                <a:solidFill>
                  <a:srgbClr val="666666"/>
                </a:solidFill>
              </a:rPr>
            </a:br>
            <a:endParaRPr sz="1400">
              <a:solidFill>
                <a:srgbClr val="666666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</a:pPr>
            <a:r>
              <a:rPr lang="en-GB" sz="1400">
                <a:solidFill>
                  <a:srgbClr val="666666"/>
                </a:solidFill>
              </a:rPr>
              <a:t>Saves teacher time</a:t>
            </a:r>
            <a:br>
              <a:rPr lang="en-GB" sz="1400">
                <a:solidFill>
                  <a:srgbClr val="666666"/>
                </a:solidFill>
              </a:rPr>
            </a:br>
            <a:endParaRPr sz="1400">
              <a:solidFill>
                <a:srgbClr val="666666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</a:pPr>
            <a:r>
              <a:rPr lang="en-GB" sz="1400">
                <a:solidFill>
                  <a:srgbClr val="666666"/>
                </a:solidFill>
              </a:rPr>
              <a:t>Flags wellbeing issues</a:t>
            </a:r>
            <a:br>
              <a:rPr lang="en-GB" sz="1400">
                <a:solidFill>
                  <a:srgbClr val="666666"/>
                </a:solidFill>
              </a:rPr>
            </a:br>
            <a:endParaRPr sz="1400">
              <a:solidFill>
                <a:srgbClr val="666666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</a:pPr>
            <a:r>
              <a:rPr lang="en-GB" sz="1400">
                <a:solidFill>
                  <a:srgbClr val="666666"/>
                </a:solidFill>
              </a:rPr>
              <a:t>Every student is seen and heard. Inclusion at the heart of miMove</a:t>
            </a:r>
            <a:endParaRPr sz="1400">
              <a:solidFill>
                <a:srgbClr val="666666"/>
              </a:solidFill>
            </a:endParaRPr>
          </a:p>
        </p:txBody>
      </p:sp>
      <p:pic>
        <p:nvPicPr>
          <p:cNvPr id="263" name="Google Shape;263;p53"/>
          <p:cNvPicPr preferRelativeResize="0"/>
          <p:nvPr/>
        </p:nvPicPr>
        <p:blipFill rotWithShape="1">
          <a:blip r:embed="rId3">
            <a:alphaModFix/>
          </a:blip>
          <a:srcRect l="4729" r="5180"/>
          <a:stretch/>
        </p:blipFill>
        <p:spPr>
          <a:xfrm>
            <a:off x="4961250" y="1668200"/>
            <a:ext cx="3412200" cy="2130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 b="1">
                <a:solidFill>
                  <a:srgbClr val="666666"/>
                </a:solidFill>
              </a:rPr>
              <a:t>Evidence of impact</a:t>
            </a:r>
            <a:endParaRPr b="1">
              <a:solidFill>
                <a:srgbClr val="666666"/>
              </a:solidFill>
            </a:endParaRPr>
          </a:p>
        </p:txBody>
      </p:sp>
      <p:sp>
        <p:nvSpPr>
          <p:cNvPr id="269" name="Google Shape;269;p54"/>
          <p:cNvSpPr txBox="1">
            <a:spLocks noGrp="1"/>
          </p:cNvSpPr>
          <p:nvPr>
            <p:ph type="body" idx="1"/>
          </p:nvPr>
        </p:nvSpPr>
        <p:spPr>
          <a:xfrm>
            <a:off x="372450" y="1414200"/>
            <a:ext cx="4477500" cy="30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666666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</a:pPr>
            <a:r>
              <a:rPr lang="en-GB" sz="1400">
                <a:solidFill>
                  <a:srgbClr val="666666"/>
                </a:solidFill>
              </a:rPr>
              <a:t>Used across the full range of types of schools</a:t>
            </a:r>
            <a:br>
              <a:rPr lang="en-GB" sz="1400">
                <a:solidFill>
                  <a:srgbClr val="666666"/>
                </a:solidFill>
              </a:rPr>
            </a:br>
            <a:endParaRPr sz="1400">
              <a:solidFill>
                <a:srgbClr val="666666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</a:pPr>
            <a:r>
              <a:rPr lang="en-GB" sz="1400">
                <a:solidFill>
                  <a:srgbClr val="666666"/>
                </a:solidFill>
              </a:rPr>
              <a:t>40% increase in student activity and 30% increase in family activity*</a:t>
            </a:r>
            <a:br>
              <a:rPr lang="en-GB" sz="1400">
                <a:solidFill>
                  <a:srgbClr val="666666"/>
                </a:solidFill>
              </a:rPr>
            </a:br>
            <a:endParaRPr sz="1400">
              <a:solidFill>
                <a:srgbClr val="666666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</a:pPr>
            <a:r>
              <a:rPr lang="en-GB" sz="1400">
                <a:solidFill>
                  <a:srgbClr val="666666"/>
                </a:solidFill>
              </a:rPr>
              <a:t>Crawshaw Academy won Leeds Sport award for their use of miMove and impact it has had on student activity </a:t>
            </a:r>
            <a:br>
              <a:rPr lang="en-GB" sz="1400">
                <a:solidFill>
                  <a:srgbClr val="666666"/>
                </a:solidFill>
              </a:rPr>
            </a:br>
            <a:endParaRPr sz="1400">
              <a:solidFill>
                <a:srgbClr val="666666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</a:pPr>
            <a:r>
              <a:rPr lang="en-GB" sz="1400">
                <a:solidFill>
                  <a:srgbClr val="666666"/>
                </a:solidFill>
              </a:rPr>
              <a:t>Many schools are using miMove as integral tool in their Health and Wellbeing strategies</a:t>
            </a:r>
            <a:endParaRPr sz="1400">
              <a:solidFill>
                <a:srgbClr val="666666"/>
              </a:solidFill>
            </a:endParaRPr>
          </a:p>
        </p:txBody>
      </p:sp>
      <p:pic>
        <p:nvPicPr>
          <p:cNvPr id="270" name="Google Shape;27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6100" y="1787600"/>
            <a:ext cx="3545400" cy="1994288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54"/>
          <p:cNvSpPr txBox="1"/>
          <p:nvPr/>
        </p:nvSpPr>
        <p:spPr>
          <a:xfrm>
            <a:off x="783600" y="4363875"/>
            <a:ext cx="3655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666666"/>
                </a:solidFill>
              </a:rPr>
              <a:t>* Crispin school survey 400 student respondents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666666"/>
                </a:solidFill>
              </a:rPr>
              <a:t>GDPR &amp; Digital Safeguarding</a:t>
            </a:r>
            <a:endParaRPr b="1">
              <a:solidFill>
                <a:srgbClr val="666666"/>
              </a:solidFill>
            </a:endParaRPr>
          </a:p>
        </p:txBody>
      </p:sp>
      <p:sp>
        <p:nvSpPr>
          <p:cNvPr id="277" name="Google Shape;277;p55"/>
          <p:cNvSpPr txBox="1">
            <a:spLocks noGrp="1"/>
          </p:cNvSpPr>
          <p:nvPr>
            <p:ph type="body" idx="1"/>
          </p:nvPr>
        </p:nvSpPr>
        <p:spPr>
          <a:xfrm>
            <a:off x="311700" y="1531175"/>
            <a:ext cx="7693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</a:pPr>
            <a:r>
              <a:rPr lang="en-GB" sz="1400">
                <a:solidFill>
                  <a:srgbClr val="666666"/>
                </a:solidFill>
              </a:rPr>
              <a:t>Fully GDPR compliant</a:t>
            </a:r>
            <a:br>
              <a:rPr lang="en-GB" sz="1400">
                <a:solidFill>
                  <a:srgbClr val="666666"/>
                </a:solidFill>
              </a:rPr>
            </a:br>
            <a:endParaRPr sz="1400">
              <a:solidFill>
                <a:srgbClr val="666666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</a:pPr>
            <a:r>
              <a:rPr lang="en-GB" sz="1400" u="sng">
                <a:solidFill>
                  <a:srgbClr val="66666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for privacy policy</a:t>
            </a:r>
            <a:br>
              <a:rPr lang="en-GB" sz="1400">
                <a:solidFill>
                  <a:srgbClr val="666666"/>
                </a:solidFill>
              </a:rPr>
            </a:br>
            <a:endParaRPr sz="1400">
              <a:solidFill>
                <a:srgbClr val="666666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</a:pPr>
            <a:r>
              <a:rPr lang="en-GB" sz="1400">
                <a:solidFill>
                  <a:srgbClr val="666666"/>
                </a:solidFill>
              </a:rPr>
              <a:t>Green light from the App Store &amp; Google Play who set high threshold for apps for children</a:t>
            </a:r>
            <a:br>
              <a:rPr lang="en-GB" sz="1400">
                <a:solidFill>
                  <a:srgbClr val="666666"/>
                </a:solidFill>
              </a:rPr>
            </a:br>
            <a:endParaRPr sz="1400">
              <a:solidFill>
                <a:srgbClr val="666666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</a:pPr>
            <a:r>
              <a:rPr lang="en-GB" sz="1400">
                <a:solidFill>
                  <a:srgbClr val="666666"/>
                </a:solidFill>
              </a:rPr>
              <a:t>Larger MATs &amp; other groups have carried out digital safeguarding due diligence and are happy to pass miMove e.g.Harris Federation/United Learning</a:t>
            </a:r>
            <a:br>
              <a:rPr lang="en-GB" sz="1400">
                <a:solidFill>
                  <a:srgbClr val="666666"/>
                </a:solidFill>
              </a:rPr>
            </a:br>
            <a:endParaRPr sz="1400">
              <a:solidFill>
                <a:srgbClr val="666666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</a:pPr>
            <a:r>
              <a:rPr lang="en-GB" sz="1400">
                <a:solidFill>
                  <a:srgbClr val="666666"/>
                </a:solidFill>
              </a:rPr>
              <a:t>Name, Year, Class, Gender required</a:t>
            </a:r>
            <a:br>
              <a:rPr lang="en-GB" sz="1400">
                <a:solidFill>
                  <a:srgbClr val="666666"/>
                </a:solidFill>
              </a:rPr>
            </a:br>
            <a:r>
              <a:rPr lang="en-GB" sz="1400">
                <a:solidFill>
                  <a:srgbClr val="666666"/>
                </a:solidFill>
              </a:rPr>
              <a:t>SEND, EAL, Ethnicity, Pupil Premium Optional (allow fuller analysis)</a:t>
            </a:r>
            <a:endParaRPr sz="14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666666"/>
                </a:solidFill>
              </a:rPr>
              <a:t>Next steps</a:t>
            </a:r>
            <a:endParaRPr b="1">
              <a:solidFill>
                <a:srgbClr val="666666"/>
              </a:solidFill>
            </a:endParaRPr>
          </a:p>
        </p:txBody>
      </p:sp>
      <p:sp>
        <p:nvSpPr>
          <p:cNvPr id="283" name="Google Shape;283;p56"/>
          <p:cNvSpPr txBox="1"/>
          <p:nvPr/>
        </p:nvSpPr>
        <p:spPr>
          <a:xfrm>
            <a:off x="311700" y="1639475"/>
            <a:ext cx="5920200" cy="23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</a:pPr>
            <a:r>
              <a:rPr lang="en-GB">
                <a:solidFill>
                  <a:srgbClr val="666666"/>
                </a:solidFill>
              </a:rPr>
              <a:t>Contact </a:t>
            </a:r>
            <a:r>
              <a:rPr lang="en-GB" b="1">
                <a:solidFill>
                  <a:srgbClr val="666666"/>
                </a:solidFill>
              </a:rPr>
              <a:t>miMove</a:t>
            </a:r>
            <a:r>
              <a:rPr lang="en-GB">
                <a:solidFill>
                  <a:srgbClr val="666666"/>
                </a:solidFill>
              </a:rPr>
              <a:t> to come onboard</a:t>
            </a:r>
            <a:endParaRPr>
              <a:solidFill>
                <a:srgbClr val="666666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</a:pPr>
            <a:r>
              <a:rPr lang="en-GB">
                <a:solidFill>
                  <a:srgbClr val="666666"/>
                </a:solidFill>
              </a:rPr>
              <a:t>miMove opens your school account  </a:t>
            </a:r>
            <a:endParaRPr>
              <a:solidFill>
                <a:srgbClr val="666666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Century Gothic"/>
              <a:buChar char="●"/>
            </a:pPr>
            <a:r>
              <a:rPr lang="en-GB">
                <a:solidFill>
                  <a:srgbClr val="666666"/>
                </a:solidFill>
              </a:rPr>
              <a:t>Access to </a:t>
            </a:r>
            <a:r>
              <a:rPr lang="en-GB" b="1">
                <a:solidFill>
                  <a:srgbClr val="666666"/>
                </a:solidFill>
              </a:rPr>
              <a:t>full support package</a:t>
            </a:r>
            <a:endParaRPr>
              <a:solidFill>
                <a:srgbClr val="666666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</a:pPr>
            <a:r>
              <a:rPr lang="en-GB">
                <a:solidFill>
                  <a:srgbClr val="666666"/>
                </a:solidFill>
              </a:rPr>
              <a:t>Set up accounts (Wonde integration in UK)</a:t>
            </a:r>
            <a:endParaRPr>
              <a:solidFill>
                <a:srgbClr val="666666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</a:pPr>
            <a:r>
              <a:rPr lang="en-GB">
                <a:solidFill>
                  <a:srgbClr val="666666"/>
                </a:solidFill>
              </a:rPr>
              <a:t>Launch</a:t>
            </a:r>
            <a:endParaRPr>
              <a:solidFill>
                <a:srgbClr val="666666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</a:pPr>
            <a:r>
              <a:rPr lang="en-GB">
                <a:solidFill>
                  <a:srgbClr val="666666"/>
                </a:solidFill>
              </a:rPr>
              <a:t>Celebrate, validate and support</a:t>
            </a:r>
            <a:endParaRPr>
              <a:solidFill>
                <a:srgbClr val="666666"/>
              </a:solidFill>
            </a:endParaRPr>
          </a:p>
        </p:txBody>
      </p:sp>
      <p:pic>
        <p:nvPicPr>
          <p:cNvPr id="284" name="Google Shape;28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8450" y="1689913"/>
            <a:ext cx="3151476" cy="2617124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56"/>
          <p:cNvSpPr txBox="1"/>
          <p:nvPr/>
        </p:nvSpPr>
        <p:spPr>
          <a:xfrm>
            <a:off x="2139525" y="1707300"/>
            <a:ext cx="6224100" cy="7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4511E"/>
      </a:accent1>
      <a:accent2>
        <a:srgbClr val="F4511E"/>
      </a:accent2>
      <a:accent3>
        <a:srgbClr val="29B6F6"/>
      </a:accent3>
      <a:accent4>
        <a:srgbClr val="29B6F6"/>
      </a:accent4>
      <a:accent5>
        <a:srgbClr val="B7B7B7"/>
      </a:accent5>
      <a:accent6>
        <a:srgbClr val="B7B7B7"/>
      </a:accent6>
      <a:hlink>
        <a:srgbClr val="93C47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4511E"/>
      </a:accent1>
      <a:accent2>
        <a:srgbClr val="F4511E"/>
      </a:accent2>
      <a:accent3>
        <a:srgbClr val="29B6F6"/>
      </a:accent3>
      <a:accent4>
        <a:srgbClr val="29B6F6"/>
      </a:accent4>
      <a:accent5>
        <a:srgbClr val="B7B7B7"/>
      </a:accent5>
      <a:accent6>
        <a:srgbClr val="B7B7B7"/>
      </a:accent6>
      <a:hlink>
        <a:srgbClr val="93C47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450</Words>
  <Application>Microsoft Macintosh PowerPoint</Application>
  <PresentationFormat>On-screen Show (16:9)</PresentationFormat>
  <Paragraphs>62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Century Gothic</vt:lpstr>
      <vt:lpstr>Calibri</vt:lpstr>
      <vt:lpstr>Nunito</vt:lpstr>
      <vt:lpstr>Arial</vt:lpstr>
      <vt:lpstr>Simple Light</vt:lpstr>
      <vt:lpstr>Simple Light</vt:lpstr>
      <vt:lpstr>PowerPoint Presentation</vt:lpstr>
      <vt:lpstr>What is miMove?</vt:lpstr>
      <vt:lpstr>miMove lets every child be seen and heard</vt:lpstr>
      <vt:lpstr>miMove for teachers</vt:lpstr>
      <vt:lpstr>Benefits of miMove to your school</vt:lpstr>
      <vt:lpstr>Why another digital platform?</vt:lpstr>
      <vt:lpstr>Evidence of impact</vt:lpstr>
      <vt:lpstr>GDPR &amp; Digital Safeguarding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Marcella Griso</cp:lastModifiedBy>
  <cp:revision>1</cp:revision>
  <dcterms:modified xsi:type="dcterms:W3CDTF">2025-06-23T15:00:13Z</dcterms:modified>
</cp:coreProperties>
</file>